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04025"/>
  <p:notesSz cx="6804025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8" d="100"/>
          <a:sy n="108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2651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695" cy="68046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2939" y="1082013"/>
            <a:ext cx="9229727" cy="560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3400" b="1" dirty="0">
                <a:solidFill>
                  <a:srgbClr val="56061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BNI 卓越增長指南：從規範到協作的成功方程式</a:t>
            </a:r>
            <a:endParaRPr lang="en-US" sz="3400" dirty="0"/>
          </a:p>
        </p:txBody>
      </p:sp>
      <p:sp>
        <p:nvSpPr>
          <p:cNvPr id="4" name="Text 1"/>
          <p:cNvSpPr/>
          <p:nvPr/>
        </p:nvSpPr>
        <p:spPr>
          <a:xfrm>
            <a:off x="2555935" y="1808435"/>
            <a:ext cx="7079826" cy="391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4D4D4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掌握 SOP、團隊合作與 Power Team 的共生飛輪效應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4403494" y="5958691"/>
            <a:ext cx="3384707" cy="2920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6969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專為追求高績效會員設計的實戰手冊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695" cy="68046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610320" y="772141"/>
            <a:ext cx="7927345" cy="590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3600" b="1" dirty="0">
                <a:solidFill>
                  <a:srgbClr val="1A1A1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乘數效應：為什麼您需要 Power Team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4970385" y="2103067"/>
            <a:ext cx="1590541" cy="391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3B091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Insight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9957486" y="2148786"/>
            <a:ext cx="1384935" cy="368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08080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高成交率，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0000187" y="2494218"/>
            <a:ext cx="1568767" cy="362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8080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持續性收入，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4231304" y="2722812"/>
            <a:ext cx="3729087" cy="35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6060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Power Team 成員之間的信任度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9954313" y="2829489"/>
            <a:ext cx="1213485" cy="3738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08090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高客單價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4077508" y="3053004"/>
            <a:ext cx="3442335" cy="362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07070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最高，引薦通常是「已預售」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4244418" y="3383195"/>
            <a:ext cx="3702859" cy="397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06060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(Presold)的狀態，成交難度大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5204316" y="3713387"/>
            <a:ext cx="1127760" cy="368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1207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幅降低。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991193" y="3926742"/>
            <a:ext cx="1375410" cy="368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06070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低成交率，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1043581" y="4267093"/>
            <a:ext cx="1194435" cy="368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06070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單次交易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5064633" y="4632844"/>
            <a:ext cx="411473" cy="233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1400" dirty="0">
                <a:solidFill>
                  <a:srgbClr val="61605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个</a:t>
            </a:r>
            <a:endParaRPr lang="en-US" sz="1400" dirty="0"/>
          </a:p>
        </p:txBody>
      </p:sp>
      <p:sp>
        <p:nvSpPr>
          <p:cNvPr id="15" name="Text 12"/>
          <p:cNvSpPr/>
          <p:nvPr/>
        </p:nvSpPr>
        <p:spPr>
          <a:xfrm>
            <a:off x="5049394" y="5501502"/>
            <a:ext cx="431793" cy="2628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1300" dirty="0">
                <a:solidFill>
                  <a:srgbClr val="31312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↓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9555241" y="5501502"/>
            <a:ext cx="375914" cy="245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1300" b="1" dirty="0">
                <a:solidFill>
                  <a:srgbClr val="39393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↓</a:t>
            </a:r>
            <a:endParaRPr lang="en-US" sz="1300" dirty="0"/>
          </a:p>
        </p:txBody>
      </p:sp>
      <p:sp>
        <p:nvSpPr>
          <p:cNvPr id="17" name="Text 14"/>
          <p:cNvSpPr/>
          <p:nvPr/>
        </p:nvSpPr>
        <p:spPr>
          <a:xfrm>
            <a:off x="3301902" y="5826614"/>
            <a:ext cx="1203960" cy="35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1A1A1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隨機引薦</a:t>
            </a:r>
            <a:endParaRPr lang="en-US" sz="2100" dirty="0"/>
          </a:p>
        </p:txBody>
      </p:sp>
      <p:sp>
        <p:nvSpPr>
          <p:cNvPr id="18" name="Text 15"/>
          <p:cNvSpPr/>
          <p:nvPr/>
        </p:nvSpPr>
        <p:spPr>
          <a:xfrm>
            <a:off x="7314642" y="5826614"/>
            <a:ext cx="1997139" cy="344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07070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Power Team 引薦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2779666" y="6136487"/>
            <a:ext cx="2258593" cy="35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05050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(Random Referrals)</a:t>
            </a:r>
            <a:endParaRPr lang="en-US" sz="1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695" cy="68046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6783" y="756901"/>
            <a:ext cx="6478130" cy="613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3800" b="1" dirty="0">
                <a:solidFill>
                  <a:srgbClr val="1B1C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Power Team 的專屬運作規範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4212303" y="2397700"/>
            <a:ext cx="1892617" cy="3738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3A0C1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定期策略會議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4117505" y="2753291"/>
            <a:ext cx="3956685" cy="321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131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獨立於例會之外，專注討論合作案件。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4209763" y="3200320"/>
            <a:ext cx="1892617" cy="3738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3909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共享客戶名單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4130208" y="3550831"/>
            <a:ext cx="3728085" cy="327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11121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在合規前提下，識別共同目標客戶。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4204309" y="3987700"/>
            <a:ext cx="1299019" cy="397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390C1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聯合行銷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3660305" y="4343291"/>
            <a:ext cx="4871085" cy="327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1315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共同舉辦研討會或活動，分攤成本，加倍曝光。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167636" y="4018180"/>
            <a:ext cx="452112" cy="2786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9600" dirty="0">
                <a:solidFill>
                  <a:srgbClr val="BEBEB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y</a:t>
            </a:r>
            <a:endParaRPr lang="en-US" sz="9600" dirty="0"/>
          </a:p>
        </p:txBody>
      </p:sp>
      <p:sp>
        <p:nvSpPr>
          <p:cNvPr id="11" name="Text 8"/>
          <p:cNvSpPr/>
          <p:nvPr/>
        </p:nvSpPr>
        <p:spPr>
          <a:xfrm>
            <a:off x="4251839" y="4770001"/>
            <a:ext cx="1203960" cy="408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380B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案例研討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4228901" y="5140831"/>
            <a:ext cx="3733893" cy="321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14161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分析成功與失敗的引薦案例，優化話術。</a:t>
            </a:r>
            <a:endParaRPr lang="en-US" sz="1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695" cy="68046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82013" y="797540"/>
            <a:ext cx="10182533" cy="560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3500" b="1" dirty="0">
                <a:solidFill>
                  <a:srgbClr val="181812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完整藍圖：當 SoP、團隊與 Power Team 同步運轉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8397030" y="1793195"/>
            <a:ext cx="472432" cy="420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100" b="1" dirty="0">
                <a:solidFill>
                  <a:srgbClr val="4703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8281076" y="2199585"/>
            <a:ext cx="3051237" cy="368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08080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創造了安全的合作環境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5368772" y="3500032"/>
            <a:ext cx="1489710" cy="368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0E0F0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自動運轉的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5224945" y="3840384"/>
            <a:ext cx="1746885" cy="362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0E0F0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業務增長飛輪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3373036" y="4785240"/>
            <a:ext cx="413385" cy="426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100" b="1" dirty="0">
                <a:solidFill>
                  <a:srgbClr val="31322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③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8671343" y="4785240"/>
            <a:ext cx="497831" cy="426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100" b="1" dirty="0">
                <a:solidFill>
                  <a:srgbClr val="490522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1174372" y="5196710"/>
            <a:ext cx="2527935" cy="368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0B0C0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確保了高品質服務的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8673855" y="5196710"/>
            <a:ext cx="2270760" cy="368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0B0C0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激發了主動為他人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1056833" y="5557381"/>
            <a:ext cx="2778251" cy="379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1011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交付，維護團隊聲譽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8587978" y="5557381"/>
            <a:ext cx="1873567" cy="379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0A0B0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找生意的動力</a:t>
            </a:r>
            <a:endParaRPr lang="en-US" sz="23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695" cy="68046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716188" y="802620"/>
            <a:ext cx="6759319" cy="560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3500" b="1" dirty="0">
                <a:solidFill>
                  <a:srgbClr val="18181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自我診斷：您的飛輪哪裡卡住了？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1283324" y="2499298"/>
            <a:ext cx="1959520" cy="449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600" b="1" dirty="0">
                <a:solidFill>
                  <a:srgbClr val="37071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症状：有出席</a:t>
            </a:r>
            <a:endParaRPr lang="en-US" sz="2600" dirty="0"/>
          </a:p>
        </p:txBody>
      </p:sp>
      <p:sp>
        <p:nvSpPr>
          <p:cNvPr id="5" name="Text 2"/>
          <p:cNvSpPr/>
          <p:nvPr/>
        </p:nvSpPr>
        <p:spPr>
          <a:xfrm>
            <a:off x="4793655" y="2514537"/>
            <a:ext cx="2441828" cy="426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600" b="1" dirty="0">
                <a:solidFill>
                  <a:srgbClr val="36071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症狀：有夥伴但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8425765" y="2509457"/>
            <a:ext cx="2441828" cy="43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600" b="1" dirty="0">
                <a:solidFill>
                  <a:srgbClr val="36071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症狀：有引薦但</a:t>
            </a:r>
            <a:endParaRPr lang="en-US" sz="2600" dirty="0"/>
          </a:p>
        </p:txBody>
      </p:sp>
      <p:sp>
        <p:nvSpPr>
          <p:cNvPr id="7" name="Text 4"/>
          <p:cNvSpPr/>
          <p:nvPr/>
        </p:nvSpPr>
        <p:spPr>
          <a:xfrm>
            <a:off x="1210310" y="2936167"/>
            <a:ext cx="1394365" cy="461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500" b="1" dirty="0">
                <a:solidFill>
                  <a:srgbClr val="36081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但沒生意</a:t>
            </a:r>
            <a:endParaRPr lang="en-US" sz="2500" dirty="0"/>
          </a:p>
        </p:txBody>
      </p:sp>
      <p:sp>
        <p:nvSpPr>
          <p:cNvPr id="8" name="Text 5"/>
          <p:cNvSpPr/>
          <p:nvPr/>
        </p:nvSpPr>
        <p:spPr>
          <a:xfrm>
            <a:off x="5018339" y="2951406"/>
            <a:ext cx="2114379" cy="426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200" b="1" dirty="0">
                <a:solidFill>
                  <a:srgbClr val="3506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没 Power Team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405707" y="2946326"/>
            <a:ext cx="1791081" cy="43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600" b="1" dirty="0">
                <a:solidFill>
                  <a:srgbClr val="35071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但成交率低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1644266" y="3698148"/>
            <a:ext cx="1994535" cy="3738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08090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解方：檢查您的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5234463" y="3698148"/>
            <a:ext cx="2261235" cy="362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07090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解方：您是否主動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8863019" y="3698148"/>
            <a:ext cx="2009269" cy="368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07080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解方：检查信任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1638343" y="4063898"/>
            <a:ext cx="2107979" cy="362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08090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SOP 執行細節與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5208432" y="4063898"/>
            <a:ext cx="2013585" cy="356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090A0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去填補產業鏈缺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8866574" y="4063898"/>
            <a:ext cx="2185035" cy="35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0C0D0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基礎與團隊默契。</a:t>
            </a:r>
            <a:endParaRPr lang="en-US" sz="2100" dirty="0"/>
          </a:p>
        </p:txBody>
      </p:sp>
      <p:sp>
        <p:nvSpPr>
          <p:cNvPr id="16" name="Text 13"/>
          <p:cNvSpPr/>
          <p:nvPr/>
        </p:nvSpPr>
        <p:spPr>
          <a:xfrm>
            <a:off x="1698027" y="4424569"/>
            <a:ext cx="1363787" cy="3738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900" b="1" dirty="0">
                <a:solidFill>
                  <a:srgbClr val="090B0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VCP 階段。</a:t>
            </a:r>
            <a:endParaRPr lang="en-US" sz="1900" dirty="0"/>
          </a:p>
        </p:txBody>
      </p:sp>
      <p:sp>
        <p:nvSpPr>
          <p:cNvPr id="17" name="Text 14"/>
          <p:cNvSpPr/>
          <p:nvPr/>
        </p:nvSpPr>
        <p:spPr>
          <a:xfrm>
            <a:off x="5283068" y="4449969"/>
            <a:ext cx="607028" cy="332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1900" b="1" dirty="0">
                <a:solidFill>
                  <a:srgbClr val="06060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ロ？</a:t>
            </a:r>
            <a:endParaRPr lang="en-US" sz="19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695" cy="68046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90422" y="787380"/>
            <a:ext cx="3026092" cy="613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3800" b="1" dirty="0">
                <a:solidFill>
                  <a:srgbClr val="1A1A1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您的行動計畫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5425304" y="1935432"/>
            <a:ext cx="4818400" cy="397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400" b="1" dirty="0">
                <a:solidFill>
                  <a:srgbClr val="06070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SOP 檢視：查看自己過去一個月的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5371311" y="2321502"/>
            <a:ext cx="1565910" cy="403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400" b="1" dirty="0">
                <a:solidFill>
                  <a:srgbClr val="090A0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各項數據。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5425304" y="2971726"/>
            <a:ext cx="5127516" cy="385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400" b="1" dirty="0">
                <a:solidFill>
                  <a:srgbClr val="07080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盤點座位：列出 Power Team 中還缺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5432193" y="3362876"/>
            <a:ext cx="2673476" cy="379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08090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席的三個關鍵職業。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5425304" y="3997860"/>
            <a:ext cx="4825388" cy="397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300" b="1" dirty="0">
                <a:solidFill>
                  <a:srgbClr val="090A0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發起會議：邀請現有的 Power Team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5450029" y="4394090"/>
            <a:ext cx="3257549" cy="379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06070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成員召開一次策略會議。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5425304" y="5039234"/>
            <a:ext cx="4803455" cy="3738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300" b="1" dirty="0">
                <a:solidFill>
                  <a:srgbClr val="06070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提供價值：主動為團隊成員做一次有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5410519" y="5425304"/>
            <a:ext cx="1797367" cy="379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090A0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質量的引薦。</a:t>
            </a:r>
            <a:endParaRPr lang="en-US" sz="23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695" cy="68046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933578" y="761981"/>
            <a:ext cx="4324539" cy="67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4100" b="1" dirty="0">
                <a:solidFill>
                  <a:srgbClr val="3605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商業是一場團體戰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3916582" y="3530512"/>
            <a:ext cx="355595" cy="227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1300" b="1" dirty="0">
                <a:solidFill>
                  <a:srgbClr val="F5F8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+</a:t>
            </a:r>
            <a:endParaRPr lang="en-US" sz="1300" dirty="0"/>
          </a:p>
        </p:txBody>
      </p:sp>
      <p:sp>
        <p:nvSpPr>
          <p:cNvPr id="5" name="Text 2"/>
          <p:cNvSpPr/>
          <p:nvPr/>
        </p:nvSpPr>
        <p:spPr>
          <a:xfrm>
            <a:off x="2325656" y="4775081"/>
            <a:ext cx="1708690" cy="508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3100" b="1" dirty="0">
                <a:solidFill>
                  <a:srgbClr val="0E100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遵守規範</a:t>
            </a:r>
            <a:endParaRPr lang="en-US" sz="3100" dirty="0"/>
          </a:p>
        </p:txBody>
      </p:sp>
      <p:sp>
        <p:nvSpPr>
          <p:cNvPr id="6" name="Text 3"/>
          <p:cNvSpPr/>
          <p:nvPr/>
        </p:nvSpPr>
        <p:spPr>
          <a:xfrm>
            <a:off x="5080899" y="4764921"/>
            <a:ext cx="1765744" cy="519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3200" b="1" dirty="0">
                <a:solidFill>
                  <a:srgbClr val="120E0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建立團隊</a:t>
            </a:r>
            <a:endParaRPr lang="en-US" sz="3200" dirty="0"/>
          </a:p>
        </p:txBody>
      </p:sp>
      <p:sp>
        <p:nvSpPr>
          <p:cNvPr id="7" name="Text 4"/>
          <p:cNvSpPr/>
          <p:nvPr/>
        </p:nvSpPr>
        <p:spPr>
          <a:xfrm>
            <a:off x="8582107" y="4775081"/>
            <a:ext cx="1651635" cy="508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3000" b="1" dirty="0">
                <a:solidFill>
                  <a:srgbClr val="0C0F0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共享勝利</a:t>
            </a:r>
            <a:endParaRPr lang="en-US" sz="3000" dirty="0"/>
          </a:p>
        </p:txBody>
      </p:sp>
      <p:sp>
        <p:nvSpPr>
          <p:cNvPr id="8" name="Text 5"/>
          <p:cNvSpPr/>
          <p:nvPr/>
        </p:nvSpPr>
        <p:spPr>
          <a:xfrm>
            <a:off x="1503642" y="5689458"/>
            <a:ext cx="8789793" cy="508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3100" b="1" dirty="0">
                <a:solidFill>
                  <a:srgbClr val="320612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不要單打獨鬥。啟動您的系統，讓 BNI 為您工作。</a:t>
            </a:r>
            <a:endParaRPr lang="en-US" sz="3100" dirty="0"/>
          </a:p>
        </p:txBody>
      </p:sp>
      <p:sp>
        <p:nvSpPr>
          <p:cNvPr id="9" name="Text 6"/>
          <p:cNvSpPr/>
          <p:nvPr/>
        </p:nvSpPr>
        <p:spPr>
          <a:xfrm>
            <a:off x="11162102" y="6613995"/>
            <a:ext cx="1022892" cy="169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900" b="1" dirty="0">
                <a:solidFill>
                  <a:srgbClr val="7F807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A) Notebook LM</a:t>
            </a:r>
            <a:endParaRPr lang="en-US" sz="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695" cy="68046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0703" y="574026"/>
            <a:ext cx="6534247" cy="467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800" b="1" dirty="0">
                <a:solidFill>
                  <a:srgbClr val="52323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成功的生態系統：不僅是規則，更是動能</a:t>
            </a:r>
            <a:endParaRPr lang="en-US" sz="2800" dirty="0"/>
          </a:p>
        </p:txBody>
      </p:sp>
      <p:sp>
        <p:nvSpPr>
          <p:cNvPr id="4" name="Text 1"/>
          <p:cNvSpPr/>
          <p:nvPr/>
        </p:nvSpPr>
        <p:spPr>
          <a:xfrm>
            <a:off x="3748946" y="1371566"/>
            <a:ext cx="873742" cy="257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1500" dirty="0">
                <a:solidFill>
                  <a:srgbClr val="B3B7B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SYSTEM FLOW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4874048" y="1930352"/>
            <a:ext cx="2428360" cy="327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3132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SOP (標準作業程序)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8302724" y="2021789"/>
            <a:ext cx="1321424" cy="221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100" b="1" dirty="0">
                <a:solidFill>
                  <a:srgbClr val="51565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SOP 建立信任基礎</a:t>
            </a:r>
            <a:endParaRPr lang="en-US" sz="1100" dirty="0"/>
          </a:p>
        </p:txBody>
      </p:sp>
      <p:sp>
        <p:nvSpPr>
          <p:cNvPr id="7" name="Text 4"/>
          <p:cNvSpPr/>
          <p:nvPr/>
        </p:nvSpPr>
        <p:spPr>
          <a:xfrm>
            <a:off x="5376504" y="2235144"/>
            <a:ext cx="1464087" cy="239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64646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創造一致性與信任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2529576" y="3347636"/>
            <a:ext cx="838581" cy="227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100" b="1" dirty="0">
                <a:solidFill>
                  <a:srgbClr val="555A5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成果强化守</a:t>
            </a:r>
            <a:endParaRPr lang="en-US" sz="1100" dirty="0"/>
          </a:p>
        </p:txBody>
      </p:sp>
      <p:sp>
        <p:nvSpPr>
          <p:cNvPr id="9" name="Text 6"/>
          <p:cNvSpPr/>
          <p:nvPr/>
        </p:nvSpPr>
        <p:spPr>
          <a:xfrm>
            <a:off x="2419883" y="3555911"/>
            <a:ext cx="1042726" cy="227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4D525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SOP 的价值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1267572" y="4602365"/>
            <a:ext cx="2275496" cy="327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2A2C2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Power Team(核心團隊)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8747146" y="4607445"/>
            <a:ext cx="2083538" cy="321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2A2B2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Teamwork(團隊合作)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2238936" y="4902077"/>
            <a:ext cx="1470660" cy="286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500" b="1" dirty="0">
                <a:solidFill>
                  <a:srgbClr val="4C4E4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產生策略與營收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8588777" y="4902077"/>
            <a:ext cx="1470660" cy="280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500" b="1" dirty="0">
                <a:solidFill>
                  <a:srgbClr val="44464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培養文化與支持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8079231" y="5648819"/>
            <a:ext cx="1768410" cy="227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100" b="1" dirty="0">
                <a:solidFill>
                  <a:srgbClr val="5B5F6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信任促成深度的團隊合作，</a:t>
            </a:r>
            <a:endParaRPr lang="en-US" sz="1100" dirty="0"/>
          </a:p>
        </p:txBody>
      </p:sp>
      <p:sp>
        <p:nvSpPr>
          <p:cNvPr id="15" name="Text 12"/>
          <p:cNvSpPr/>
          <p:nvPr/>
        </p:nvSpPr>
        <p:spPr>
          <a:xfrm>
            <a:off x="8092937" y="5867253"/>
            <a:ext cx="1156812" cy="221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44474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孕育 Power Team</a:t>
            </a:r>
            <a:endParaRPr lang="en-US" sz="1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695" cy="68046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5783" y="599425"/>
            <a:ext cx="4114718" cy="531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3100" b="1" dirty="0">
                <a:solidFill>
                  <a:srgbClr val="5507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SOP：信任的共通語言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7137222" y="1198850"/>
            <a:ext cx="294636" cy="1927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900" dirty="0">
                <a:solidFill>
                  <a:srgbClr val="9D848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</a:t>
            </a:r>
            <a:endParaRPr lang="en-US" sz="900" dirty="0"/>
          </a:p>
        </p:txBody>
      </p:sp>
      <p:sp>
        <p:nvSpPr>
          <p:cNvPr id="5" name="Text 2"/>
          <p:cNvSpPr/>
          <p:nvPr/>
        </p:nvSpPr>
        <p:spPr>
          <a:xfrm>
            <a:off x="11038564" y="1198850"/>
            <a:ext cx="370834" cy="1927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A08F9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000" dirty="0"/>
          </a:p>
        </p:txBody>
      </p:sp>
      <p:sp>
        <p:nvSpPr>
          <p:cNvPr id="6" name="Text 3"/>
          <p:cNvSpPr/>
          <p:nvPr/>
        </p:nvSpPr>
        <p:spPr>
          <a:xfrm>
            <a:off x="8534187" y="1686518"/>
            <a:ext cx="260985" cy="1927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1000" dirty="0">
                <a:solidFill>
                  <a:srgbClr val="937E8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861713" y="2301182"/>
            <a:ext cx="3153251" cy="671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4000" b="1" dirty="0">
                <a:solidFill>
                  <a:srgbClr val="57061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在商業網絡中</a:t>
            </a:r>
            <a:endParaRPr lang="en-US" sz="4000" dirty="0"/>
          </a:p>
        </p:txBody>
      </p:sp>
      <p:sp>
        <p:nvSpPr>
          <p:cNvPr id="8" name="Text 5"/>
          <p:cNvSpPr/>
          <p:nvPr/>
        </p:nvSpPr>
        <p:spPr>
          <a:xfrm>
            <a:off x="690863" y="3012365"/>
            <a:ext cx="4724782" cy="665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4000" b="1" dirty="0">
                <a:solidFill>
                  <a:srgbClr val="57051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可預測性等於可信度</a:t>
            </a:r>
            <a:endParaRPr lang="en-US" sz="4000" dirty="0"/>
          </a:p>
        </p:txBody>
      </p:sp>
      <p:sp>
        <p:nvSpPr>
          <p:cNvPr id="9" name="Text 6"/>
          <p:cNvSpPr/>
          <p:nvPr/>
        </p:nvSpPr>
        <p:spPr>
          <a:xfrm>
            <a:off x="680703" y="4068978"/>
            <a:ext cx="4784504" cy="368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100" b="1" dirty="0">
                <a:solidFill>
                  <a:srgbClr val="58585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當您嚴格執行 SOP，您向夥伴傳遞了一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675623" y="4495688"/>
            <a:ext cx="4537710" cy="385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100" b="1" dirty="0">
                <a:solidFill>
                  <a:srgbClr val="55555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個訊號：「我重視您的業務，如同重視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675623" y="4922397"/>
            <a:ext cx="5218808" cy="385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300" b="1" dirty="0">
                <a:solidFill>
                  <a:srgbClr val="56565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我的一樣。」SOP 不是束縛，而是消除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705764" y="5354186"/>
            <a:ext cx="1651635" cy="379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60606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風險的機制。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7848602" y="5821534"/>
            <a:ext cx="2722416" cy="362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510F2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標準化=低風險=高信任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695" cy="68046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1182" y="645144"/>
            <a:ext cx="4902518" cy="560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3400" b="1" dirty="0">
                <a:solidFill>
                  <a:srgbClr val="03040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關鍵操作標準與執行細節</a:t>
            </a:r>
            <a:endParaRPr lang="en-US" sz="3400" dirty="0"/>
          </a:p>
        </p:txBody>
      </p:sp>
      <p:sp>
        <p:nvSpPr>
          <p:cNvPr id="4" name="Text 1"/>
          <p:cNvSpPr/>
          <p:nvPr/>
        </p:nvSpPr>
        <p:spPr>
          <a:xfrm>
            <a:off x="2563312" y="1925272"/>
            <a:ext cx="2583113" cy="420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400" b="1" dirty="0">
                <a:solidFill>
                  <a:srgbClr val="05050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出席率(Attendance)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8626233" y="1930352"/>
            <a:ext cx="1986126" cy="408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400" b="1" dirty="0">
                <a:solidFill>
                  <a:srgbClr val="04050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一對一(1-to-1s)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2528988" y="2392620"/>
            <a:ext cx="2651760" cy="327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/>
            <a:r>
              <a:rPr lang="en-US" sz="1800" b="1" dirty="0" err="1">
                <a:solidFill>
                  <a:srgbClr val="222222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穩定出席代表業務的穩定</a:t>
            </a:r>
            <a:r>
              <a:rPr lang="en-US" altLang="zh-CN" sz="1800" b="1" dirty="0" err="1">
                <a:solidFill>
                  <a:srgbClr val="1A1A1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性</a:t>
            </a:r>
            <a:r>
              <a:rPr lang="en-US" altLang="zh-CN" sz="1800" b="1" dirty="0">
                <a:solidFill>
                  <a:srgbClr val="1A1A1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。</a:t>
            </a:r>
            <a:endParaRPr lang="en-US" altLang="zh-CN" sz="1800" dirty="0"/>
          </a:p>
          <a:p>
            <a:pPr marL="0" indent="0" algn="ctr">
              <a:buNone/>
            </a:pP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8221979" y="2392620"/>
            <a:ext cx="2794635" cy="327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/>
            <a:r>
              <a:rPr lang="en-US" sz="1800" b="1" dirty="0" err="1">
                <a:solidFill>
                  <a:srgbClr val="23232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這是挖掘深度需求的時刻</a:t>
            </a:r>
            <a:r>
              <a:rPr lang="en-US" sz="1800" b="1" dirty="0">
                <a:solidFill>
                  <a:srgbClr val="23232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，</a:t>
            </a:r>
          </a:p>
          <a:p>
            <a:pPr algn="ctr"/>
            <a:r>
              <a:rPr lang="en-US" altLang="zh-CN" sz="1800" b="1" dirty="0" err="1">
                <a:solidFill>
                  <a:srgbClr val="1F1F1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而非閒聊</a:t>
            </a:r>
            <a:r>
              <a:rPr lang="en-US" altLang="zh-CN" sz="1800" b="1" dirty="0">
                <a:solidFill>
                  <a:srgbClr val="1F1F1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。</a:t>
            </a:r>
            <a:endParaRPr lang="en-US" altLang="zh-CN" sz="1800" dirty="0"/>
          </a:p>
          <a:p>
            <a:pPr marL="0" indent="0" algn="ctr">
              <a:buNone/>
            </a:pP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2463738" y="2743131"/>
            <a:ext cx="527685" cy="321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8171278" y="2743131"/>
            <a:ext cx="1213485" cy="321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2756546" y="4170576"/>
            <a:ext cx="2196644" cy="403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400" b="1" dirty="0">
                <a:solidFill>
                  <a:srgbClr val="05050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培訓學分(CEU)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6923867" y="4150256"/>
            <a:ext cx="335275" cy="210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1100" b="1" dirty="0">
                <a:solidFill>
                  <a:srgbClr val="53102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8</a:t>
            </a:r>
            <a:endParaRPr lang="en-US" sz="1100" dirty="0"/>
          </a:p>
        </p:txBody>
      </p:sp>
      <p:sp>
        <p:nvSpPr>
          <p:cNvPr id="12" name="Text 9"/>
          <p:cNvSpPr/>
          <p:nvPr/>
        </p:nvSpPr>
        <p:spPr>
          <a:xfrm>
            <a:off x="8480437" y="4272173"/>
            <a:ext cx="2277718" cy="408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400" b="1" dirty="0">
                <a:solidFill>
                  <a:srgbClr val="05050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引薦單(Referrals)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2460885" y="4602365"/>
            <a:ext cx="2787966" cy="327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/>
            <a:r>
              <a:rPr lang="en-US" sz="1900" b="1" dirty="0" err="1">
                <a:solidFill>
                  <a:srgbClr val="25252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展示您持續學習與進步的</a:t>
            </a:r>
            <a:r>
              <a:rPr lang="en-US" altLang="zh-CN" sz="1900" b="1" dirty="0" err="1">
                <a:solidFill>
                  <a:srgbClr val="20202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態度</a:t>
            </a:r>
            <a:r>
              <a:rPr lang="en-US" altLang="zh-CN" sz="1900" b="1" dirty="0">
                <a:solidFill>
                  <a:srgbClr val="20202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。</a:t>
            </a:r>
            <a:endParaRPr lang="en-US" altLang="zh-CN" sz="1900" dirty="0"/>
          </a:p>
          <a:p>
            <a:pPr marL="0" indent="0" algn="ctr">
              <a:buNone/>
            </a:pP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8258651" y="4744601"/>
            <a:ext cx="2721291" cy="327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900" b="1" dirty="0">
                <a:solidFill>
                  <a:srgbClr val="1F1F2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重質不重量，精準對接。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2438996" y="4947796"/>
            <a:ext cx="791146" cy="327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701022" y="5816455"/>
            <a:ext cx="6910955" cy="338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000" b="1" dirty="0">
                <a:solidFill>
                  <a:srgbClr val="0B0B0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這些行為數據是夥伴評估是否將「頂級客戶」交給您的依據。</a:t>
            </a:r>
            <a:endParaRPr lang="en-US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695" cy="68046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33387" y="416550"/>
            <a:ext cx="8179757" cy="60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3600" b="1" dirty="0">
                <a:solidFill>
                  <a:srgbClr val="03030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從「被看見」到「被信任」的 VCP 進程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9098235" y="2570416"/>
            <a:ext cx="1940146" cy="3738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4050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 - Profitability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1414397" y="2748211"/>
            <a:ext cx="2413635" cy="315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15151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大多數會員卡在觀察期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9442881" y="2915847"/>
            <a:ext cx="1215294" cy="397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09090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(獲利度)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6566810" y="3566071"/>
            <a:ext cx="1704688" cy="356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900" b="1" dirty="0">
                <a:solidFill>
                  <a:srgbClr val="04050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 - Credibility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4058666" y="3860703"/>
            <a:ext cx="1509026" cy="3738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F8FBF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SOP 加速器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893388" y="3901342"/>
            <a:ext cx="1188694" cy="391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300" b="1" dirty="0">
                <a:solidFill>
                  <a:srgbClr val="06070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（可信度）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4006792" y="4378851"/>
            <a:ext cx="1714372" cy="3738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06060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SOP 加速器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6173403" y="5064633"/>
            <a:ext cx="1978437" cy="321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900" b="1" dirty="0">
                <a:solidFill>
                  <a:srgbClr val="15141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透過標準化行為，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8884216" y="5064633"/>
            <a:ext cx="2119271" cy="332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A0A0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没有 C (可信度），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1818459" y="5344026"/>
            <a:ext cx="1508994" cy="368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900" b="1" dirty="0">
                <a:solidFill>
                  <a:srgbClr val="05050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 - Visibility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6168613" y="5415145"/>
            <a:ext cx="1581626" cy="327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900" b="1" dirty="0">
                <a:solidFill>
                  <a:srgbClr val="0F0F0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快速建立信任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8915999" y="5415145"/>
            <a:ext cx="2639891" cy="338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10101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就不會產生 P (獲利度)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1972928" y="5684378"/>
            <a:ext cx="1215294" cy="391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08070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(能見度)</a:t>
            </a:r>
            <a:endParaRPr lang="en-US" sz="2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695" cy="68046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045943" y="574026"/>
            <a:ext cx="6099810" cy="6367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3900" b="1" dirty="0">
                <a:solidFill>
                  <a:srgbClr val="03030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團隊合作：超越交易的連結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3034026" y="1650959"/>
            <a:ext cx="6123643" cy="531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900" b="1" dirty="0">
                <a:solidFill>
                  <a:srgbClr val="04040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核心哲學：付出者收穫(Givers Gain)</a:t>
            </a:r>
            <a:endParaRPr lang="en-US" sz="2900" dirty="0"/>
          </a:p>
        </p:txBody>
      </p:sp>
      <p:sp>
        <p:nvSpPr>
          <p:cNvPr id="5" name="Text 2"/>
          <p:cNvSpPr/>
          <p:nvPr/>
        </p:nvSpPr>
        <p:spPr>
          <a:xfrm>
            <a:off x="888978" y="2555176"/>
            <a:ext cx="4074356" cy="379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1900" b="1" dirty="0">
                <a:solidFill>
                  <a:srgbClr val="05050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交易型網絡(Transactional Network)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781630" y="2560256"/>
            <a:ext cx="3505707" cy="3738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000" b="1" dirty="0">
                <a:solidFill>
                  <a:srgbClr val="09050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關係型團隊(Relational Team)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178531" y="4475368"/>
            <a:ext cx="3547110" cy="368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100" b="1" dirty="0">
                <a:solidFill>
                  <a:srgbClr val="121212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心態：我能從這裡得到什麼？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6527637" y="4480448"/>
            <a:ext cx="3813810" cy="362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100" b="1" dirty="0">
                <a:solidFill>
                  <a:srgbClr val="110D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心態：我能如何幫助團隊成員？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302952" y="4886838"/>
            <a:ext cx="2804160" cy="368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0E0E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特征：短視，缺乏忠誠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6649201" y="4886838"/>
            <a:ext cx="2794635" cy="3738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110D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特征：長期，資源共享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2579550" y="5857094"/>
            <a:ext cx="7032596" cy="408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500" b="1" dirty="0">
                <a:solidFill>
                  <a:srgbClr val="09090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真正的團隊合作是將個人的網絡變成大家的資源。</a:t>
            </a:r>
            <a:endParaRPr lang="en-US" sz="2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695" cy="68046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725473" y="736582"/>
            <a:ext cx="6740748" cy="60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3700" b="1" dirty="0">
                <a:solidFill>
                  <a:srgbClr val="37373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當責與支持：團隊合作的護城河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5115408" y="2174186"/>
            <a:ext cx="1965960" cy="315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0E0E0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可持續的業務增長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4944626" y="2463738"/>
            <a:ext cx="2302443" cy="332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700" b="1" dirty="0">
                <a:solidFill>
                  <a:srgbClr val="06060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(Sustainable Growth)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2735498" y="3840384"/>
            <a:ext cx="1051560" cy="309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0C0C0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互相督促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5310432" y="3835304"/>
            <a:ext cx="1591151" cy="315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900" b="1" dirty="0">
                <a:solidFill>
                  <a:srgbClr val="0C0C0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困難時的支持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8404637" y="3835304"/>
            <a:ext cx="1051560" cy="315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1213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衝突解决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2890448" y="4074058"/>
            <a:ext cx="888981" cy="309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1000" b="1" dirty="0">
                <a:solidFill>
                  <a:srgbClr val="1A1A1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(Mutual</a:t>
            </a:r>
            <a:endParaRPr lang="en-US" sz="1000" dirty="0"/>
          </a:p>
        </p:txBody>
      </p:sp>
      <p:sp>
        <p:nvSpPr>
          <p:cNvPr id="10" name="Text 7"/>
          <p:cNvSpPr/>
          <p:nvPr/>
        </p:nvSpPr>
        <p:spPr>
          <a:xfrm>
            <a:off x="5562127" y="4104537"/>
            <a:ext cx="1097920" cy="280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500" b="1" dirty="0">
                <a:solidFill>
                  <a:srgbClr val="0F0F0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(Supportin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8524027" y="4074058"/>
            <a:ext cx="960099" cy="309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1000" b="1" dirty="0">
                <a:solidFill>
                  <a:srgbClr val="14141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(Conflict</a:t>
            </a:r>
            <a:endParaRPr lang="en-US" sz="1000" dirty="0"/>
          </a:p>
        </p:txBody>
      </p:sp>
      <p:sp>
        <p:nvSpPr>
          <p:cNvPr id="12" name="Text 9"/>
          <p:cNvSpPr/>
          <p:nvPr/>
        </p:nvSpPr>
        <p:spPr>
          <a:xfrm>
            <a:off x="2529777" y="4297573"/>
            <a:ext cx="1584924" cy="303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900" b="1" dirty="0">
                <a:solidFill>
                  <a:srgbClr val="10101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Accountability)</a:t>
            </a:r>
            <a:endParaRPr lang="en-US" sz="900" dirty="0"/>
          </a:p>
        </p:txBody>
      </p:sp>
      <p:sp>
        <p:nvSpPr>
          <p:cNvPr id="13" name="Text 10"/>
          <p:cNvSpPr/>
          <p:nvPr/>
        </p:nvSpPr>
        <p:spPr>
          <a:xfrm>
            <a:off x="5322562" y="4292493"/>
            <a:ext cx="1536412" cy="309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700" b="1" dirty="0">
                <a:solidFill>
                  <a:srgbClr val="11111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Tough Times)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8386870" y="4292493"/>
            <a:ext cx="1229333" cy="303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900" b="1" dirty="0">
                <a:solidFill>
                  <a:srgbClr val="0B0C0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Resolution)</a:t>
            </a:r>
            <a:endParaRPr lang="en-US" sz="900" dirty="0"/>
          </a:p>
        </p:txBody>
      </p:sp>
      <p:sp>
        <p:nvSpPr>
          <p:cNvPr id="15" name="Text 12"/>
          <p:cNvSpPr/>
          <p:nvPr/>
        </p:nvSpPr>
        <p:spPr>
          <a:xfrm>
            <a:off x="2418593" y="4673483"/>
            <a:ext cx="1690450" cy="227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40404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當夥伴偏雕 SOP 時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5231550" y="4637924"/>
            <a:ext cx="1682876" cy="268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47474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圖隊不僅共享生意，</a:t>
            </a:r>
            <a:endParaRPr lang="en-US" sz="1400" dirty="0"/>
          </a:p>
        </p:txBody>
      </p:sp>
      <p:sp>
        <p:nvSpPr>
          <p:cNvPr id="17" name="Text 14"/>
          <p:cNvSpPr/>
          <p:nvPr/>
        </p:nvSpPr>
        <p:spPr>
          <a:xfrm>
            <a:off x="8149272" y="4673483"/>
            <a:ext cx="1562290" cy="227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46464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透過溝通將摩擦轉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2398885" y="4876678"/>
            <a:ext cx="1740026" cy="227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3F3F3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時，團隊有責任進行</a:t>
            </a:r>
            <a:endParaRPr lang="en-US" sz="1400" dirty="0"/>
          </a:p>
        </p:txBody>
      </p:sp>
      <p:sp>
        <p:nvSpPr>
          <p:cNvPr id="19" name="Text 16"/>
          <p:cNvSpPr/>
          <p:nvPr/>
        </p:nvSpPr>
        <p:spPr>
          <a:xfrm>
            <a:off x="5183397" y="4876678"/>
            <a:ext cx="1855381" cy="257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500" b="1" dirty="0">
                <a:solidFill>
                  <a:srgbClr val="43434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更在市場低迷时提供</a:t>
            </a:r>
            <a:endParaRPr lang="en-US" sz="1500" dirty="0"/>
          </a:p>
        </p:txBody>
      </p:sp>
      <p:sp>
        <p:nvSpPr>
          <p:cNvPr id="20" name="Text 17"/>
          <p:cNvSpPr/>
          <p:nvPr/>
        </p:nvSpPr>
        <p:spPr>
          <a:xfrm>
            <a:off x="8119015" y="4876678"/>
            <a:ext cx="1572005" cy="227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424242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化為更優化的流程。</a:t>
            </a:r>
            <a:endParaRPr lang="en-US" sz="1300" dirty="0"/>
          </a:p>
        </p:txBody>
      </p:sp>
      <p:sp>
        <p:nvSpPr>
          <p:cNvPr id="21" name="Text 18"/>
          <p:cNvSpPr/>
          <p:nvPr/>
        </p:nvSpPr>
        <p:spPr>
          <a:xfrm>
            <a:off x="2749914" y="5079873"/>
            <a:ext cx="971931" cy="233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46464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建設性提。</a:t>
            </a:r>
            <a:endParaRPr lang="en-US" sz="1400" dirty="0"/>
          </a:p>
        </p:txBody>
      </p:sp>
      <p:sp>
        <p:nvSpPr>
          <p:cNvPr id="22" name="Text 19"/>
          <p:cNvSpPr/>
          <p:nvPr/>
        </p:nvSpPr>
        <p:spPr>
          <a:xfrm>
            <a:off x="5337532" y="5064633"/>
            <a:ext cx="1460753" cy="245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41414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策略支持典鼓励。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695" cy="68046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28795" y="736582"/>
            <a:ext cx="7134105" cy="60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3700" b="1" dirty="0">
                <a:solidFill>
                  <a:srgbClr val="03030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Power Team：您的菁英特種部隊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1300447" y="1752556"/>
            <a:ext cx="4092510" cy="467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600" b="1" dirty="0">
                <a:solidFill>
                  <a:srgbClr val="08060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定義：一群在相同目標市場</a:t>
            </a:r>
            <a:endParaRPr lang="en-US" sz="2600" dirty="0"/>
          </a:p>
        </p:txBody>
      </p:sp>
      <p:sp>
        <p:nvSpPr>
          <p:cNvPr id="5" name="Text 2"/>
          <p:cNvSpPr/>
          <p:nvPr/>
        </p:nvSpPr>
        <p:spPr>
          <a:xfrm>
            <a:off x="7177863" y="1722077"/>
            <a:ext cx="3296832" cy="362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900" b="1" dirty="0">
                <a:solidFill>
                  <a:srgbClr val="4B0F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房地產鏈(Real Estate Chain)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300447" y="2280863"/>
            <a:ext cx="4422647" cy="449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600" b="1" dirty="0">
                <a:solidFill>
                  <a:srgbClr val="04040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場工作，但行業互補、不競爭</a:t>
            </a:r>
            <a:endParaRPr lang="en-US" sz="2600" dirty="0"/>
          </a:p>
        </p:txBody>
      </p:sp>
      <p:sp>
        <p:nvSpPr>
          <p:cNvPr id="7" name="Text 4"/>
          <p:cNvSpPr/>
          <p:nvPr/>
        </p:nvSpPr>
        <p:spPr>
          <a:xfrm>
            <a:off x="1271290" y="2809170"/>
            <a:ext cx="2181701" cy="449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800" b="1" dirty="0">
                <a:solidFill>
                  <a:srgbClr val="04050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的專業人士。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6603835" y="3291758"/>
            <a:ext cx="540353" cy="2920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1600" b="1" dirty="0">
                <a:solidFill>
                  <a:srgbClr val="1818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房仲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939841" y="3286678"/>
            <a:ext cx="549878" cy="297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1600" b="1" dirty="0">
                <a:solidFill>
                  <a:srgbClr val="302F2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貸款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270768" y="3240959"/>
            <a:ext cx="599428" cy="403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1200" b="1" dirty="0">
                <a:solidFill>
                  <a:srgbClr val="28242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驗屋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10356945" y="3291758"/>
            <a:ext cx="946689" cy="2920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17171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室內設計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551428" y="3505112"/>
            <a:ext cx="577243" cy="309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15151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(Agent)</a:t>
            </a:r>
            <a:endParaRPr lang="en-US" sz="1000" dirty="0"/>
          </a:p>
        </p:txBody>
      </p:sp>
      <p:sp>
        <p:nvSpPr>
          <p:cNvPr id="13" name="Text 10"/>
          <p:cNvSpPr/>
          <p:nvPr/>
        </p:nvSpPr>
        <p:spPr>
          <a:xfrm>
            <a:off x="7690928" y="3510192"/>
            <a:ext cx="1082016" cy="309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1000" b="1" dirty="0">
                <a:solidFill>
                  <a:srgbClr val="1919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(Mortgage)</a:t>
            </a:r>
            <a:endParaRPr lang="en-US" sz="1000" dirty="0"/>
          </a:p>
        </p:txBody>
      </p:sp>
      <p:sp>
        <p:nvSpPr>
          <p:cNvPr id="14" name="Text 11"/>
          <p:cNvSpPr/>
          <p:nvPr/>
        </p:nvSpPr>
        <p:spPr>
          <a:xfrm>
            <a:off x="9068761" y="3540671"/>
            <a:ext cx="2395325" cy="268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14141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(Inspection) (Interior Design)</a:t>
            </a:r>
            <a:endParaRPr lang="en-US" sz="1300" dirty="0"/>
          </a:p>
        </p:txBody>
      </p:sp>
      <p:sp>
        <p:nvSpPr>
          <p:cNvPr id="15" name="Text 12"/>
          <p:cNvSpPr/>
          <p:nvPr/>
        </p:nvSpPr>
        <p:spPr>
          <a:xfrm>
            <a:off x="1122652" y="3921662"/>
            <a:ext cx="4400836" cy="473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800" b="1" dirty="0">
                <a:solidFill>
                  <a:srgbClr val="0E070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類比：一般會員是您的「鄰</a:t>
            </a:r>
            <a:endParaRPr lang="en-US" sz="2800" dirty="0"/>
          </a:p>
        </p:txBody>
      </p:sp>
      <p:sp>
        <p:nvSpPr>
          <p:cNvPr id="16" name="Text 13"/>
          <p:cNvSpPr/>
          <p:nvPr/>
        </p:nvSpPr>
        <p:spPr>
          <a:xfrm>
            <a:off x="7297151" y="4150256"/>
            <a:ext cx="3139535" cy="362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4B0F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企業服務鏈(B2BServices）</a:t>
            </a:r>
            <a:endParaRPr lang="en-US" sz="2000" dirty="0"/>
          </a:p>
        </p:txBody>
      </p:sp>
      <p:sp>
        <p:nvSpPr>
          <p:cNvPr id="17" name="Text 14"/>
          <p:cNvSpPr/>
          <p:nvPr/>
        </p:nvSpPr>
        <p:spPr>
          <a:xfrm>
            <a:off x="1300447" y="4455049"/>
            <a:ext cx="3805449" cy="484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500" b="1" dirty="0">
                <a:solidFill>
                  <a:srgbClr val="04040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居」，Power Team 是您的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1284318" y="4988435"/>
            <a:ext cx="2622995" cy="467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800" b="1" dirty="0">
                <a:solidFill>
                  <a:srgbClr val="05050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「私人董事會」</a:t>
            </a:r>
            <a:endParaRPr lang="en-US" sz="2800" dirty="0"/>
          </a:p>
        </p:txBody>
      </p:sp>
      <p:sp>
        <p:nvSpPr>
          <p:cNvPr id="19" name="Text 16"/>
          <p:cNvSpPr/>
          <p:nvPr/>
        </p:nvSpPr>
        <p:spPr>
          <a:xfrm>
            <a:off x="3987700" y="5115432"/>
            <a:ext cx="274317" cy="1927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900" b="1" dirty="0">
                <a:solidFill>
                  <a:srgbClr val="07070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</a:t>
            </a:r>
            <a:endParaRPr lang="en-US" sz="900" dirty="0"/>
          </a:p>
        </p:txBody>
      </p:sp>
      <p:sp>
        <p:nvSpPr>
          <p:cNvPr id="20" name="Text 17"/>
          <p:cNvSpPr/>
          <p:nvPr/>
        </p:nvSpPr>
        <p:spPr>
          <a:xfrm>
            <a:off x="6455589" y="5745336"/>
            <a:ext cx="743521" cy="2920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13131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會計師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7682391" y="5745336"/>
            <a:ext cx="946689" cy="2920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2121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商業律師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8978345" y="5745336"/>
            <a:ext cx="1042035" cy="2920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1C1D1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企業顧問</a:t>
            </a:r>
            <a:endParaRPr lang="en-US" sz="1800" dirty="0"/>
          </a:p>
        </p:txBody>
      </p:sp>
      <p:sp>
        <p:nvSpPr>
          <p:cNvPr id="23" name="Text 20"/>
          <p:cNvSpPr/>
          <p:nvPr/>
        </p:nvSpPr>
        <p:spPr>
          <a:xfrm>
            <a:off x="10309589" y="5745336"/>
            <a:ext cx="1051560" cy="309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1F1F1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網頁設計</a:t>
            </a:r>
            <a:endParaRPr lang="en-US" sz="1800" dirty="0"/>
          </a:p>
        </p:txBody>
      </p:sp>
      <p:sp>
        <p:nvSpPr>
          <p:cNvPr id="24" name="Text 21"/>
          <p:cNvSpPr/>
          <p:nvPr/>
        </p:nvSpPr>
        <p:spPr>
          <a:xfrm>
            <a:off x="6303181" y="6004410"/>
            <a:ext cx="1073735" cy="257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1C1C1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(Accountant)</a:t>
            </a:r>
            <a:endParaRPr lang="en-US" sz="1200" dirty="0"/>
          </a:p>
        </p:txBody>
      </p:sp>
      <p:sp>
        <p:nvSpPr>
          <p:cNvPr id="25" name="Text 22"/>
          <p:cNvSpPr/>
          <p:nvPr/>
        </p:nvSpPr>
        <p:spPr>
          <a:xfrm>
            <a:off x="7719240" y="6004410"/>
            <a:ext cx="923791" cy="268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500" b="1" dirty="0">
                <a:solidFill>
                  <a:srgbClr val="27262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(Lawyer)</a:t>
            </a:r>
            <a:endParaRPr lang="en-US" sz="1500" dirty="0"/>
          </a:p>
        </p:txBody>
      </p:sp>
      <p:sp>
        <p:nvSpPr>
          <p:cNvPr id="26" name="Text 23"/>
          <p:cNvSpPr/>
          <p:nvPr/>
        </p:nvSpPr>
        <p:spPr>
          <a:xfrm>
            <a:off x="9088437" y="5979011"/>
            <a:ext cx="2208656" cy="297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1E1E1E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(Consultant) (Web Design)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695" cy="68046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118933" y="736582"/>
            <a:ext cx="5953829" cy="613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3800" b="1" dirty="0">
                <a:solidFill>
                  <a:srgbClr val="1C1C1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如何組建您的 Power Team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1902617" y="2468818"/>
            <a:ext cx="1726748" cy="4556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600" b="1" dirty="0">
                <a:solidFill>
                  <a:srgbClr val="04040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1.識別缺口</a:t>
            </a:r>
            <a:endParaRPr lang="en-US" sz="2600" dirty="0"/>
          </a:p>
        </p:txBody>
      </p:sp>
      <p:sp>
        <p:nvSpPr>
          <p:cNvPr id="5" name="Text 2"/>
          <p:cNvSpPr/>
          <p:nvPr/>
        </p:nvSpPr>
        <p:spPr>
          <a:xfrm>
            <a:off x="5348993" y="2296103"/>
            <a:ext cx="1717223" cy="461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600" b="1" dirty="0">
                <a:solidFill>
                  <a:srgbClr val="05050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2.精準邀約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8728061" y="2468818"/>
            <a:ext cx="1745798" cy="461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600" b="1" dirty="0">
                <a:solidFill>
                  <a:srgbClr val="05050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3.過濾篩選</a:t>
            </a:r>
            <a:endParaRPr lang="en-US" sz="2600" dirty="0"/>
          </a:p>
        </p:txBody>
      </p:sp>
      <p:sp>
        <p:nvSpPr>
          <p:cNvPr id="7" name="Text 4"/>
          <p:cNvSpPr/>
          <p:nvPr/>
        </p:nvSpPr>
        <p:spPr>
          <a:xfrm>
            <a:off x="1676530" y="2905687"/>
            <a:ext cx="2189082" cy="4498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04050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(Identify Gaps)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5483287" y="2732972"/>
            <a:ext cx="1448635" cy="43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04040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(Targeted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8722835" y="2905687"/>
            <a:ext cx="1751170" cy="4556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04050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(Screening)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5506367" y="3119042"/>
            <a:ext cx="1417714" cy="403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100" b="1" dirty="0">
                <a:solidFill>
                  <a:srgbClr val="04040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Invitation)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1272286" y="3911502"/>
            <a:ext cx="2591180" cy="362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200" b="1" dirty="0">
                <a:solidFill>
                  <a:srgbClr val="06060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誰是您客戶的上游？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4794004" y="3906422"/>
            <a:ext cx="2476690" cy="3738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06070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尋找特定行業的優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8130838" y="3911502"/>
            <a:ext cx="2640531" cy="362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200" b="1" dirty="0">
                <a:solidFill>
                  <a:srgbClr val="05060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確保對方也認同 BNI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798383" y="4307732"/>
            <a:ext cx="1533906" cy="379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06060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誰是下游？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4788291" y="4312812"/>
            <a:ext cx="2381440" cy="368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06060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質廠商填補空缺。</a:t>
            </a:r>
            <a:endParaRPr lang="en-US" sz="2300" dirty="0"/>
          </a:p>
        </p:txBody>
      </p:sp>
      <p:sp>
        <p:nvSpPr>
          <p:cNvPr id="16" name="Text 13"/>
          <p:cNvSpPr/>
          <p:nvPr/>
        </p:nvSpPr>
        <p:spPr>
          <a:xfrm>
            <a:off x="8278776" y="4307732"/>
            <a:ext cx="2293857" cy="3738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05050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的 SOP 與文化。</a:t>
            </a:r>
            <a:endParaRPr lang="en-US" sz="2300" dirty="0"/>
          </a:p>
        </p:txBody>
      </p:sp>
      <p:sp>
        <p:nvSpPr>
          <p:cNvPr id="17" name="Text 14"/>
          <p:cNvSpPr/>
          <p:nvPr/>
        </p:nvSpPr>
        <p:spPr>
          <a:xfrm>
            <a:off x="1908851" y="5506582"/>
            <a:ext cx="3019806" cy="408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buNone/>
            </a:pPr>
            <a:r>
              <a:rPr lang="en-US" sz="2500" b="1" dirty="0">
                <a:solidFill>
                  <a:srgbClr val="FDF3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目標：打造一個能夠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5211950" y="5501502"/>
            <a:ext cx="5000817" cy="408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500" b="1" dirty="0">
                <a:solidFill>
                  <a:srgbClr val="FDF2F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「一站式」解決客戶問題的團隊。</a:t>
            </a:r>
            <a:endParaRPr lang="en-US" sz="2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540</Words>
  <Application>Microsoft Office PowerPoint</Application>
  <PresentationFormat>自訂</PresentationFormat>
  <Paragraphs>206</Paragraphs>
  <Slides>15</Slides>
  <Notes>15</Notes>
  <HiddenSlides>0</HiddenSlides>
  <MMClips>0</MMClips>
  <ScaleCrop>false</ScaleCrop>
  <HeadingPairs>
    <vt:vector size="6" baseType="variant">
      <vt:variant>
        <vt:lpstr>使用字型</vt:lpstr>
      </vt:variant>
      <vt:variant>
        <vt:i4>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17" baseType="lpstr">
      <vt:lpstr>Arial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子竣 Tommy 簡</cp:lastModifiedBy>
  <cp:revision>3</cp:revision>
  <dcterms:created xsi:type="dcterms:W3CDTF">2026-02-09T15:59:39Z</dcterms:created>
  <dcterms:modified xsi:type="dcterms:W3CDTF">2026-02-09T16:06:01Z</dcterms:modified>
</cp:coreProperties>
</file>